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4"/>
    <p:sldMasterId id="2147483670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Lexen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exend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Lexe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de0502372e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de0502372e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 your reason for joining NANETS, how you benefit, or why your audience should know about NANETS, rather than reading the slide.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7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311700" y="28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2800"/>
              <a:buFont typeface="Lexend"/>
              <a:buNone/>
              <a:defRPr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311700" y="14408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11700" y="317950"/>
            <a:ext cx="5057700" cy="130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3400"/>
              <a:buFont typeface="Lexend"/>
              <a:buNone/>
              <a:defRPr b="1" sz="3400"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2" name="Google Shape;62;p15"/>
          <p:cNvSpPr txBox="1"/>
          <p:nvPr>
            <p:ph idx="2" type="title"/>
          </p:nvPr>
        </p:nvSpPr>
        <p:spPr>
          <a:xfrm>
            <a:off x="311700" y="1695750"/>
            <a:ext cx="5057700" cy="55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2400"/>
              <a:buFont typeface="Lexend"/>
              <a:buNone/>
              <a:defRPr sz="2400"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28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exend"/>
              <a:buNone/>
              <a:defRPr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4408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457425"/>
            <a:ext cx="3999900" cy="32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●"/>
              <a:defRPr sz="1400">
                <a:latin typeface="Lexend"/>
                <a:ea typeface="Lexend"/>
                <a:cs typeface="Lexend"/>
                <a:sym typeface="Lexend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  <a:defRPr sz="1200">
                <a:latin typeface="Lexend"/>
                <a:ea typeface="Lexend"/>
                <a:cs typeface="Lexend"/>
                <a:sym typeface="Lexend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  <a:defRPr sz="1200">
                <a:latin typeface="Lexend"/>
                <a:ea typeface="Lexend"/>
                <a:cs typeface="Lexend"/>
                <a:sym typeface="Lexend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457425"/>
            <a:ext cx="3999900" cy="32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●"/>
              <a:defRPr sz="1400">
                <a:latin typeface="Lexend"/>
                <a:ea typeface="Lexend"/>
                <a:cs typeface="Lexend"/>
                <a:sym typeface="Lexend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  <a:defRPr sz="1200">
                <a:latin typeface="Lexend"/>
                <a:ea typeface="Lexend"/>
                <a:cs typeface="Lexend"/>
                <a:sym typeface="Lexend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●"/>
              <a:defRPr sz="1200">
                <a:latin typeface="Lexend"/>
                <a:ea typeface="Lexend"/>
                <a:cs typeface="Lexend"/>
                <a:sym typeface="Lexend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○"/>
              <a:defRPr sz="1200">
                <a:latin typeface="Lexend"/>
                <a:ea typeface="Lexend"/>
                <a:cs typeface="Lexend"/>
                <a:sym typeface="Lexend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Font typeface="Lexend"/>
              <a:buChar char="■"/>
              <a:defRPr sz="1200"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7"/>
          <p:cNvSpPr txBox="1"/>
          <p:nvPr>
            <p:ph type="title"/>
          </p:nvPr>
        </p:nvSpPr>
        <p:spPr>
          <a:xfrm>
            <a:off x="311700" y="28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Lexend"/>
              <a:buNone/>
              <a:defRPr>
                <a:solidFill>
                  <a:srgbClr val="FFFFFF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7" cy="514349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/>
          <p:nvPr>
            <p:ph type="title"/>
          </p:nvPr>
        </p:nvSpPr>
        <p:spPr>
          <a:xfrm>
            <a:off x="311700" y="28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2800"/>
              <a:buFont typeface="Lexend"/>
              <a:buNone/>
              <a:defRPr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" type="body"/>
          </p:nvPr>
        </p:nvSpPr>
        <p:spPr>
          <a:xfrm>
            <a:off x="311700" y="14408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●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○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Lexend"/>
              <a:buChar char="■"/>
              <a:defRPr>
                <a:solidFill>
                  <a:srgbClr val="666666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CUSTOM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Lexend"/>
              <a:buNone/>
              <a:defRPr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CUSTOM_3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 1">
  <p:cSld name="CUSTOM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" y="0"/>
            <a:ext cx="9143997" cy="514348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1"/>
          <p:cNvSpPr txBox="1"/>
          <p:nvPr>
            <p:ph type="title"/>
          </p:nvPr>
        </p:nvSpPr>
        <p:spPr>
          <a:xfrm>
            <a:off x="322000" y="2106300"/>
            <a:ext cx="3667800" cy="9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2800"/>
              <a:buFont typeface="Lexend"/>
              <a:buNone/>
              <a:defRPr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2"/>
          <p:cNvSpPr txBox="1"/>
          <p:nvPr>
            <p:ph type="title"/>
          </p:nvPr>
        </p:nvSpPr>
        <p:spPr>
          <a:xfrm>
            <a:off x="311700" y="2089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3400"/>
              <a:buFont typeface="Lexend"/>
              <a:buNone/>
              <a:defRPr b="1" sz="3400"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2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A6E5CE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hyperlink" Target="http://www.nanet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6E5CE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type="title"/>
          </p:nvPr>
        </p:nvSpPr>
        <p:spPr>
          <a:xfrm>
            <a:off x="1404950" y="280300"/>
            <a:ext cx="7427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20"/>
              <a:t>Welcome</a:t>
            </a:r>
            <a:br>
              <a:rPr lang="en" sz="2820"/>
            </a:br>
            <a:endParaRPr sz="2820"/>
          </a:p>
        </p:txBody>
      </p:sp>
      <p:sp>
        <p:nvSpPr>
          <p:cNvPr id="100" name="Google Shape;100;p24"/>
          <p:cNvSpPr txBox="1"/>
          <p:nvPr>
            <p:ph idx="1" type="body"/>
          </p:nvPr>
        </p:nvSpPr>
        <p:spPr>
          <a:xfrm>
            <a:off x="404525" y="1907500"/>
            <a:ext cx="8427900" cy="310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134C64"/>
                </a:solidFill>
                <a:highlight>
                  <a:srgbClr val="FFFFFF"/>
                </a:highlight>
              </a:rPr>
              <a:t>Our mission is to improve outcomes for patients with neuroendocrine tumors through </a:t>
            </a:r>
            <a:br>
              <a:rPr lang="en" sz="1500">
                <a:solidFill>
                  <a:srgbClr val="134C64"/>
                </a:solidFill>
                <a:highlight>
                  <a:srgbClr val="FFFFFF"/>
                </a:highlight>
              </a:rPr>
            </a:br>
            <a:endParaRPr sz="1500">
              <a:solidFill>
                <a:srgbClr val="134C64"/>
              </a:solidFill>
            </a:endParaRPr>
          </a:p>
        </p:txBody>
      </p:sp>
      <p:pic>
        <p:nvPicPr>
          <p:cNvPr id="101" name="Google Shape;10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250" y="468975"/>
            <a:ext cx="5784551" cy="127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4"/>
          <p:cNvSpPr/>
          <p:nvPr/>
        </p:nvSpPr>
        <p:spPr>
          <a:xfrm>
            <a:off x="6143400" y="885150"/>
            <a:ext cx="2754000" cy="572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4"/>
          <p:cNvSpPr txBox="1"/>
          <p:nvPr/>
        </p:nvSpPr>
        <p:spPr>
          <a:xfrm>
            <a:off x="589550" y="2407700"/>
            <a:ext cx="6057000" cy="24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1500"/>
              <a:buFont typeface="Lexend"/>
              <a:buChar char="●"/>
            </a:pPr>
            <a:r>
              <a:rPr lang="en" sz="1500">
                <a:solidFill>
                  <a:srgbClr val="134C64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multidisciplinary medical education</a:t>
            </a:r>
            <a:endParaRPr sz="1500">
              <a:solidFill>
                <a:srgbClr val="134C64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1500"/>
              <a:buFont typeface="Lexend"/>
              <a:buChar char="●"/>
            </a:pPr>
            <a:r>
              <a:rPr lang="en" sz="1500">
                <a:solidFill>
                  <a:srgbClr val="134C64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NET related medical research</a:t>
            </a:r>
            <a:endParaRPr sz="1500">
              <a:solidFill>
                <a:srgbClr val="134C64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1500"/>
              <a:buFont typeface="Lexend"/>
              <a:buChar char="●"/>
            </a:pPr>
            <a:r>
              <a:rPr lang="en" sz="1500">
                <a:solidFill>
                  <a:srgbClr val="134C64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publication of guidelines</a:t>
            </a:r>
            <a:endParaRPr sz="1500">
              <a:solidFill>
                <a:srgbClr val="134C64"/>
              </a:solidFill>
              <a:highlight>
                <a:srgbClr val="FFFFFF"/>
              </a:highlight>
              <a:latin typeface="Lexend"/>
              <a:ea typeface="Lexend"/>
              <a:cs typeface="Lexend"/>
              <a:sym typeface="Lexend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34C64"/>
              </a:buClr>
              <a:buSzPts val="1500"/>
              <a:buFont typeface="Lexend"/>
              <a:buChar char="●"/>
            </a:pPr>
            <a:r>
              <a:rPr lang="en" sz="1500">
                <a:solidFill>
                  <a:srgbClr val="134C64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exchange of knowledge and innovation</a:t>
            </a:r>
            <a:endParaRPr sz="1500">
              <a:solidFill>
                <a:srgbClr val="134C64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4" name="Google Shape;104;p24"/>
          <p:cNvSpPr txBox="1"/>
          <p:nvPr/>
        </p:nvSpPr>
        <p:spPr>
          <a:xfrm>
            <a:off x="0" y="4319000"/>
            <a:ext cx="9144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134C64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www.NANETS.net</a:t>
            </a:r>
            <a:endParaRPr sz="2000">
              <a:solidFill>
                <a:srgbClr val="134C64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